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388" r:id="rId2"/>
    <p:sldId id="390" r:id="rId3"/>
    <p:sldId id="393" r:id="rId4"/>
    <p:sldId id="394" r:id="rId5"/>
    <p:sldId id="407" r:id="rId6"/>
    <p:sldId id="408" r:id="rId7"/>
    <p:sldId id="409" r:id="rId8"/>
    <p:sldId id="395" r:id="rId9"/>
    <p:sldId id="396" r:id="rId10"/>
    <p:sldId id="397" r:id="rId11"/>
    <p:sldId id="415" r:id="rId12"/>
    <p:sldId id="416" r:id="rId13"/>
    <p:sldId id="422" r:id="rId14"/>
    <p:sldId id="419" r:id="rId15"/>
    <p:sldId id="410" r:id="rId16"/>
    <p:sldId id="414" r:id="rId17"/>
    <p:sldId id="401" r:id="rId18"/>
    <p:sldId id="402" r:id="rId19"/>
    <p:sldId id="403" r:id="rId20"/>
    <p:sldId id="404" r:id="rId21"/>
    <p:sldId id="418" r:id="rId22"/>
    <p:sldId id="420" r:id="rId23"/>
    <p:sldId id="412" r:id="rId24"/>
    <p:sldId id="413" r:id="rId25"/>
    <p:sldId id="421" r:id="rId2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E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25" d="100"/>
          <a:sy n="125" d="100"/>
        </p:scale>
        <p:origin x="1200" y="90"/>
      </p:cViewPr>
      <p:guideLst>
        <p:guide orient="horz" pos="4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68" y="-72"/>
      </p:cViewPr>
      <p:guideLst>
        <p:guide orient="horz" pos="3221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ABB5D4-8477-4AC7-BD82-DBC3E0E576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780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50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127375" cy="550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85813"/>
            <a:ext cx="5138738" cy="385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876800"/>
            <a:ext cx="5210175" cy="4562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5188"/>
            <a:ext cx="3048000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9755188"/>
            <a:ext cx="3127375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829" tIns="46914" rIns="93829" bIns="46914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949931-3379-460A-8ED8-D225112E04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20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49931-3379-460A-8ED8-D225112E04BE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7" name="Rectangle 37"/>
          <p:cNvSpPr>
            <a:spLocks noGrp="1" noChangeArrowheads="1"/>
          </p:cNvSpPr>
          <p:nvPr userDrawn="1"/>
        </p:nvSpPr>
        <p:spPr bwMode="auto">
          <a:xfrm>
            <a:off x="7827372" y="6629400"/>
            <a:ext cx="1322784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de-DE" sz="1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IR/KUD/072021</a:t>
            </a:r>
            <a:endParaRPr lang="de-D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8" name="Rectangle 38"/>
          <p:cNvSpPr>
            <a:spLocks noGrp="1" noChangeArrowheads="1"/>
          </p:cNvSpPr>
          <p:nvPr userDrawn="1"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de-DE" sz="1400" b="0">
              <a:latin typeface="Times New Roman" panose="02020603050405020304" pitchFamily="18" charset="0"/>
            </a:endParaRPr>
          </a:p>
        </p:txBody>
      </p:sp>
      <p:sp>
        <p:nvSpPr>
          <p:cNvPr id="30759" name="Rectangle 39"/>
          <p:cNvSpPr>
            <a:spLocks noGrp="1" noChangeArrowheads="1"/>
          </p:cNvSpPr>
          <p:nvPr userDrawn="1"/>
        </p:nvSpPr>
        <p:spPr bwMode="auto">
          <a:xfrm>
            <a:off x="0" y="6629400"/>
            <a:ext cx="719138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54000" rIns="54000"/>
          <a:lstStyle/>
          <a:p>
            <a:pPr algn="r" eaLnBrk="0" hangingPunct="0">
              <a:defRPr/>
            </a:pPr>
            <a:r>
              <a:rPr lang="de-DE" sz="1000" b="0">
                <a:latin typeface="Arial" panose="020B0604020202020204" pitchFamily="34" charset="0"/>
              </a:rPr>
              <a:t>Seite </a:t>
            </a:r>
            <a:fld id="{84CB4DB0-0179-4F5D-A1B1-E47A7853F946}" type="slidenum">
              <a:rPr lang="de-DE" sz="1000" b="0">
                <a:latin typeface="Arial" panose="020B0604020202020204" pitchFamily="34" charset="0"/>
              </a:rPr>
              <a:pPr algn="r" eaLnBrk="0" hangingPunct="0">
                <a:defRPr/>
              </a:pPr>
              <a:t>‹Nr.›</a:t>
            </a:fld>
            <a:endParaRPr lang="de-DE" sz="1000" b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0767" name="Text Box 47"/>
          <p:cNvSpPr txBox="1">
            <a:spLocks noChangeArrowheads="1"/>
          </p:cNvSpPr>
          <p:nvPr/>
        </p:nvSpPr>
        <p:spPr bwMode="auto">
          <a:xfrm>
            <a:off x="251520" y="165120"/>
            <a:ext cx="208422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 smtClean="0">
                <a:latin typeface="Arial" panose="020B0604020202020204" pitchFamily="34" charset="0"/>
              </a:rPr>
              <a:t>SCM B175R/B260R/B400R</a:t>
            </a:r>
            <a:endParaRPr lang="de-DE" sz="1200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5120"/>
            <a:ext cx="1869972" cy="748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8313" y="1196975"/>
            <a:ext cx="6778625" cy="5073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6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6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de-DE" sz="1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sz="1400" b="1" dirty="0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092950" y="981075"/>
            <a:ext cx="1593850" cy="5472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de-DE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1400" b="1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4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sz="1400" b="1" smtClean="0"/>
              <a:t>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4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4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de-DE" sz="1600" b="1" smtClean="0"/>
          </a:p>
        </p:txBody>
      </p:sp>
      <p:sp>
        <p:nvSpPr>
          <p:cNvPr id="2" name="Textfeld 1"/>
          <p:cNvSpPr txBox="1"/>
          <p:nvPr/>
        </p:nvSpPr>
        <p:spPr>
          <a:xfrm>
            <a:off x="2915816" y="2492896"/>
            <a:ext cx="355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11.1.2 </a:t>
            </a:r>
            <a:r>
              <a:rPr lang="de-DE" dirty="0" smtClean="0"/>
              <a:t>Software-Update</a:t>
            </a:r>
          </a:p>
          <a:p>
            <a:pPr algn="ctr"/>
            <a:r>
              <a:rPr lang="de-DE" dirty="0" smtClean="0"/>
              <a:t>B175R</a:t>
            </a:r>
          </a:p>
          <a:p>
            <a:pPr algn="ctr"/>
            <a:r>
              <a:rPr lang="de-DE" dirty="0" smtClean="0"/>
              <a:t>B260R</a:t>
            </a:r>
          </a:p>
          <a:p>
            <a:pPr algn="ctr"/>
            <a:r>
              <a:rPr lang="de-DE" dirty="0" smtClean="0"/>
              <a:t>B400R/RM/RH</a:t>
            </a:r>
            <a:endParaRPr lang="de-DE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8" y="985196"/>
            <a:ext cx="6655920" cy="47246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/>
              <a:t>Choose</a:t>
            </a:r>
            <a:r>
              <a:rPr lang="de-DE" sz="1200" b="0" dirty="0"/>
              <a:t> </a:t>
            </a:r>
            <a:r>
              <a:rPr lang="de-DE" sz="1200" b="0" dirty="0" err="1"/>
              <a:t>corresponding</a:t>
            </a:r>
            <a:r>
              <a:rPr lang="de-DE" sz="1200" b="0" dirty="0"/>
              <a:t> </a:t>
            </a:r>
            <a:r>
              <a:rPr lang="de-DE" sz="1200" b="0" dirty="0" err="1"/>
              <a:t>machine</a:t>
            </a:r>
            <a:r>
              <a:rPr lang="de-DE" sz="1200" b="0" dirty="0"/>
              <a:t> </a:t>
            </a:r>
            <a:r>
              <a:rPr lang="de-DE" sz="1200" b="0" dirty="0" err="1"/>
              <a:t>and</a:t>
            </a:r>
            <a:r>
              <a:rPr lang="de-DE" sz="1200" b="0" dirty="0"/>
              <a:t> </a:t>
            </a:r>
            <a:r>
              <a:rPr lang="de-DE" sz="1200" b="0" dirty="0" err="1"/>
              <a:t>start</a:t>
            </a:r>
            <a:r>
              <a:rPr lang="de-DE" sz="1200" b="0" dirty="0"/>
              <a:t> </a:t>
            </a:r>
            <a:r>
              <a:rPr lang="de-DE" sz="1200" b="0" dirty="0" err="1" smtClean="0"/>
              <a:t>flashing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“OK“.</a:t>
            </a:r>
            <a:endParaRPr lang="de-DE" sz="1200" b="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1547664" y="3861048"/>
            <a:ext cx="1008112" cy="18656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1907704" y="5373216"/>
            <a:ext cx="2952328" cy="353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833464550"/>
      </p:ext>
    </p:extLst>
  </p:cSld>
  <p:clrMapOvr>
    <a:masterClrMapping/>
  </p:clrMapOvr>
  <p:transition spd="med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68744"/>
            <a:ext cx="5688632" cy="403798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7584" y="5406731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Message if there are problems with the SD card or the drive. The following errors are possible</a:t>
            </a:r>
            <a:r>
              <a:rPr lang="en-US" sz="1200" b="0" dirty="0" smtClean="0"/>
              <a:t>:</a:t>
            </a:r>
          </a:p>
          <a:p>
            <a:r>
              <a:rPr lang="en-US" sz="1200" b="0" dirty="0" smtClean="0"/>
              <a:t>- SD </a:t>
            </a:r>
            <a:r>
              <a:rPr lang="en-US" sz="1200" b="0" dirty="0"/>
              <a:t>card is </a:t>
            </a:r>
            <a:r>
              <a:rPr lang="en-US" sz="1200" b="0" dirty="0" smtClean="0"/>
              <a:t>defective</a:t>
            </a:r>
          </a:p>
          <a:p>
            <a:r>
              <a:rPr lang="en-US" sz="1200" b="0" dirty="0" smtClean="0"/>
              <a:t>- SD </a:t>
            </a:r>
            <a:r>
              <a:rPr lang="en-US" sz="1200" b="0" dirty="0"/>
              <a:t>drive is </a:t>
            </a:r>
            <a:r>
              <a:rPr lang="en-US" sz="1200" b="0" dirty="0" smtClean="0"/>
              <a:t>defective</a:t>
            </a:r>
          </a:p>
          <a:p>
            <a:r>
              <a:rPr lang="en-US" sz="1200" b="0" dirty="0" smtClean="0"/>
              <a:t>- More </a:t>
            </a:r>
            <a:r>
              <a:rPr lang="en-US" sz="1200" b="0" dirty="0"/>
              <a:t>than 1 SD drive is </a:t>
            </a:r>
            <a:r>
              <a:rPr lang="en-US" sz="1200" b="0" dirty="0" smtClean="0"/>
              <a:t>recognized</a:t>
            </a:r>
          </a:p>
          <a:p>
            <a:r>
              <a:rPr lang="en-US" sz="1200" b="0" dirty="0" smtClean="0"/>
              <a:t>- Drive </a:t>
            </a:r>
            <a:r>
              <a:rPr lang="en-US" sz="1200" b="0" dirty="0"/>
              <a:t>does not meet the specifications of the </a:t>
            </a:r>
            <a:r>
              <a:rPr lang="en-US" sz="1200" b="0" dirty="0" smtClean="0"/>
              <a:t>SD-Writer</a:t>
            </a:r>
            <a:endParaRPr lang="de-DE" sz="1200" b="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755576" y="98072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Possible error message with both variants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508523209"/>
      </p:ext>
    </p:extLst>
  </p:cSld>
  <p:clrMapOvr>
    <a:masterClrMapping/>
  </p:clrMapOvr>
  <p:transition spd="med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696744" cy="47535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806316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Display if </a:t>
            </a:r>
            <a:r>
              <a:rPr lang="en-US" sz="1200" b="0" dirty="0"/>
              <a:t>the message “Please insert exactly one device“ was confirmed with OK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470554768"/>
      </p:ext>
    </p:extLst>
  </p:cSld>
  <p:clrMapOvr>
    <a:masterClrMapping/>
  </p:clrMapOvr>
  <p:transition spd="med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8" y="1009573"/>
            <a:ext cx="6724520" cy="479105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99808" y="580973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Display when the flash process has started normally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3180721214"/>
      </p:ext>
    </p:extLst>
  </p:cSld>
  <p:clrMapOvr>
    <a:masterClrMapping/>
  </p:clrMapOvr>
  <p:transition spd="med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01824" y="5805264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Flash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succesfully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finished</a:t>
            </a:r>
            <a:r>
              <a:rPr lang="de-DE" sz="1200" b="0" dirty="0" smtClean="0"/>
              <a:t>. </a:t>
            </a:r>
            <a:r>
              <a:rPr lang="de-DE" sz="1200" b="0" dirty="0" err="1" smtClean="0"/>
              <a:t>Confirm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</a:t>
            </a:r>
            <a:endParaRPr lang="de-DE" sz="12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863405"/>
            <a:ext cx="6822504" cy="4860868"/>
          </a:xfrm>
          <a:prstGeom prst="rect">
            <a:avLst/>
          </a:prstGeom>
        </p:spPr>
      </p:pic>
      <p:cxnSp>
        <p:nvCxnSpPr>
          <p:cNvPr id="5" name="Gerade Verbindung mit Pfeil 4"/>
          <p:cNvCxnSpPr>
            <a:stCxn id="2" idx="0"/>
          </p:cNvCxnSpPr>
          <p:nvPr/>
        </p:nvCxnSpPr>
        <p:spPr bwMode="auto">
          <a:xfrm flipH="1" flipV="1">
            <a:off x="1907704" y="5373216"/>
            <a:ext cx="210648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1288295"/>
      </p:ext>
    </p:extLst>
  </p:cSld>
  <p:clrMapOvr>
    <a:masterClrMapping/>
  </p:clrMapOvr>
  <p:transition spd="med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96752"/>
            <a:ext cx="3732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SD </a:t>
            </a:r>
            <a:r>
              <a:rPr lang="de-DE" sz="1600" dirty="0" err="1" smtClean="0"/>
              <a:t>card</a:t>
            </a:r>
            <a:r>
              <a:rPr lang="de-DE" sz="1600" dirty="0" smtClean="0"/>
              <a:t> back </a:t>
            </a:r>
            <a:r>
              <a:rPr lang="de-DE" sz="1600" dirty="0" err="1" smtClean="0"/>
              <a:t>into</a:t>
            </a:r>
            <a:r>
              <a:rPr lang="de-DE" sz="1600" dirty="0" smtClean="0"/>
              <a:t> SD-Slot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display</a:t>
            </a: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860032" cy="24429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9616" y="52292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/>
              <a:t>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slot</a:t>
            </a:r>
            <a:endParaRPr lang="de-DE" sz="1200" b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3374490" cy="1368152"/>
          </a:xfrm>
          <a:prstGeom prst="rect">
            <a:avLst/>
          </a:prstGeom>
        </p:spPr>
      </p:pic>
      <p:cxnSp>
        <p:nvCxnSpPr>
          <p:cNvPr id="8" name="Gerade Verbindung mit Pfeil 7"/>
          <p:cNvCxnSpPr>
            <a:stCxn id="6" idx="0"/>
          </p:cNvCxnSpPr>
          <p:nvPr/>
        </p:nvCxnSpPr>
        <p:spPr bwMode="auto">
          <a:xfrm flipV="1">
            <a:off x="990333" y="4797152"/>
            <a:ext cx="2357531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11760" y="5890557"/>
            <a:ext cx="1778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err="1" smtClean="0"/>
              <a:t>Rear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side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dashboard</a:t>
            </a:r>
            <a:endParaRPr lang="de-DE" sz="1200" b="0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 flipV="1">
            <a:off x="3856994" y="2924944"/>
            <a:ext cx="66934" cy="19442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5868144" y="1704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After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flash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done</a:t>
            </a:r>
            <a:r>
              <a:rPr lang="de-DE" sz="1200" b="0" dirty="0" smtClean="0"/>
              <a:t>, </a:t>
            </a:r>
            <a:r>
              <a:rPr lang="de-DE" sz="1200" b="0" dirty="0" err="1" smtClean="0"/>
              <a:t>put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back (</a:t>
            </a:r>
            <a:r>
              <a:rPr lang="de-DE" sz="1200" b="0" dirty="0" err="1" smtClean="0"/>
              <a:t>from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computer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display</a:t>
            </a:r>
            <a:r>
              <a:rPr lang="de-DE" sz="1200" b="0" dirty="0" smtClean="0"/>
              <a:t>).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776535927"/>
      </p:ext>
    </p:extLst>
  </p:cSld>
  <p:clrMapOvr>
    <a:masterClrMapping/>
  </p:clrMapOvr>
  <p:transition spd="med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5"/>
            <a:ext cx="6511429" cy="237626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861048"/>
            <a:ext cx="6516216" cy="256347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71600" y="847746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After the key switch is ON, the message of a new variant appears on the </a:t>
            </a:r>
            <a:r>
              <a:rPr lang="en-US" sz="1200" b="0" dirty="0" smtClean="0"/>
              <a:t>screen,</a:t>
            </a:r>
            <a:endParaRPr lang="de-DE" sz="1200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3531129"/>
            <a:ext cx="698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with </a:t>
            </a:r>
            <a:r>
              <a:rPr lang="en-US" sz="1200" b="0" dirty="0"/>
              <a:t>the request </a:t>
            </a:r>
            <a:r>
              <a:rPr lang="en-US" sz="1200" b="0" dirty="0" smtClean="0"/>
              <a:t>“Update”. </a:t>
            </a:r>
            <a:r>
              <a:rPr lang="en-US" sz="1200" b="0" dirty="0"/>
              <a:t>To do this, just press the rotary push button</a:t>
            </a:r>
            <a:r>
              <a:rPr lang="de-DE" sz="1200" b="0" dirty="0" smtClean="0"/>
              <a:t>. </a:t>
            </a:r>
            <a:r>
              <a:rPr lang="en-US" sz="1200" b="0" dirty="0">
                <a:solidFill>
                  <a:srgbClr val="FF0000"/>
                </a:solidFill>
              </a:rPr>
              <a:t>Turning it leads to termination</a:t>
            </a:r>
            <a:endParaRPr lang="de-DE" sz="1200" b="0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>
            <a:stCxn id="5" idx="2"/>
          </p:cNvCxnSpPr>
          <p:nvPr/>
        </p:nvCxnSpPr>
        <p:spPr bwMode="auto">
          <a:xfrm>
            <a:off x="4463988" y="3808128"/>
            <a:ext cx="2412268" cy="1205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92" y="1401744"/>
            <a:ext cx="3203848" cy="1818918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>
            <a:off x="3059832" y="1124745"/>
            <a:ext cx="2088232" cy="9361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2739816"/>
      </p:ext>
    </p:extLst>
  </p:cSld>
  <p:clrMapOvr>
    <a:masterClrMapping/>
  </p:clrMapOvr>
  <p:transition spd="med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925"/>
            <a:ext cx="5760640" cy="411231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1124744"/>
            <a:ext cx="2174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2) Flash </a:t>
            </a:r>
            <a:r>
              <a:rPr lang="de-DE" sz="1600" dirty="0" err="1"/>
              <a:t>s</a:t>
            </a:r>
            <a:r>
              <a:rPr lang="de-DE" sz="1600" dirty="0" err="1" smtClean="0"/>
              <a:t>oftware</a:t>
            </a:r>
            <a:r>
              <a:rPr lang="de-DE" sz="1600" dirty="0" smtClean="0"/>
              <a:t> A1</a:t>
            </a:r>
            <a:endParaRPr lang="de-DE" sz="160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873008" y="4293096"/>
            <a:ext cx="1338952" cy="1440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/>
          <p:cNvSpPr/>
          <p:nvPr/>
        </p:nvSpPr>
        <p:spPr>
          <a:xfrm>
            <a:off x="6660232" y="1844824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0" dirty="0">
                <a:solidFill>
                  <a:srgbClr val="000000"/>
                </a:solidFill>
              </a:rPr>
              <a:t>The </a:t>
            </a:r>
            <a:r>
              <a:rPr lang="en-US" sz="1200" b="0" dirty="0" err="1">
                <a:solidFill>
                  <a:srgbClr val="000000"/>
                </a:solidFill>
              </a:rPr>
              <a:t>Hako</a:t>
            </a:r>
            <a:r>
              <a:rPr lang="en-US" sz="1200" b="0" dirty="0">
                <a:solidFill>
                  <a:srgbClr val="000000"/>
                </a:solidFill>
              </a:rPr>
              <a:t> diagnosis must be connected to an interface. A connection to the machine (OBD plug) is essential.</a:t>
            </a:r>
            <a:endParaRPr lang="de-DE" sz="1200" b="0" dirty="0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60487"/>
            <a:ext cx="1876297" cy="136060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948264" y="4372655"/>
            <a:ext cx="849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0" dirty="0">
                <a:solidFill>
                  <a:srgbClr val="000000"/>
                </a:solidFill>
              </a:rPr>
              <a:t>OBD </a:t>
            </a:r>
            <a:r>
              <a:rPr lang="de-DE" sz="1200" b="0" dirty="0" err="1" smtClean="0">
                <a:solidFill>
                  <a:srgbClr val="000000"/>
                </a:solidFill>
              </a:rPr>
              <a:t>plug</a:t>
            </a:r>
            <a:endParaRPr lang="de-DE" dirty="0"/>
          </a:p>
        </p:txBody>
      </p:sp>
      <p:cxnSp>
        <p:nvCxnSpPr>
          <p:cNvPr id="10" name="Gerade Verbindung mit Pfeil 9"/>
          <p:cNvCxnSpPr>
            <a:stCxn id="8" idx="0"/>
          </p:cNvCxnSpPr>
          <p:nvPr/>
        </p:nvCxnSpPr>
        <p:spPr bwMode="auto">
          <a:xfrm flipV="1">
            <a:off x="7373221" y="3933056"/>
            <a:ext cx="511147" cy="4395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899592" y="5733256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“CAN </a:t>
            </a:r>
            <a:r>
              <a:rPr lang="de-DE" sz="1200" b="0" dirty="0" err="1" smtClean="0"/>
              <a:t>Flasher</a:t>
            </a:r>
            <a:r>
              <a:rPr lang="de-DE" sz="1200" b="0" dirty="0" smtClean="0"/>
              <a:t> B175R / B260R / B400R“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in </a:t>
            </a:r>
            <a:r>
              <a:rPr lang="de-DE" sz="1200" b="0" dirty="0" err="1"/>
              <a:t>H</a:t>
            </a:r>
            <a:r>
              <a:rPr lang="de-DE" sz="1200" b="0" dirty="0" err="1" smtClean="0"/>
              <a:t>ako</a:t>
            </a:r>
            <a:r>
              <a:rPr lang="de-DE" sz="1200" b="0" dirty="0" smtClean="0"/>
              <a:t> Diagnosis.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939328616"/>
      </p:ext>
    </p:extLst>
  </p:cSld>
  <p:clrMapOvr>
    <a:masterClrMapping/>
  </p:clrMapOvr>
  <p:transition spd="med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6444208" cy="45696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2503" y="5795092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/>
              <a:t>Choose</a:t>
            </a:r>
            <a:r>
              <a:rPr lang="de-DE" sz="1200" b="0" dirty="0"/>
              <a:t> </a:t>
            </a:r>
            <a:r>
              <a:rPr lang="de-DE" sz="1200" b="0" dirty="0" err="1"/>
              <a:t>menue</a:t>
            </a:r>
            <a:r>
              <a:rPr lang="de-DE" sz="1200" b="0" dirty="0"/>
              <a:t> “System</a:t>
            </a:r>
            <a:r>
              <a:rPr lang="de-DE" sz="1200" b="0" dirty="0" smtClean="0"/>
              <a:t>“ (</a:t>
            </a:r>
            <a:r>
              <a:rPr lang="de-DE" sz="1200" b="0" dirty="0"/>
              <a:t>sample B260R, </a:t>
            </a:r>
            <a:r>
              <a:rPr lang="de-DE" sz="1200" b="0" dirty="0" err="1"/>
              <a:t>equal</a:t>
            </a:r>
            <a:r>
              <a:rPr lang="de-DE" sz="1200" b="0" dirty="0"/>
              <a:t> </a:t>
            </a:r>
            <a:r>
              <a:rPr lang="de-DE" sz="1200" b="0" dirty="0" err="1"/>
              <a:t>for</a:t>
            </a:r>
            <a:r>
              <a:rPr lang="de-DE" sz="1200" b="0" dirty="0"/>
              <a:t> all </a:t>
            </a:r>
            <a:r>
              <a:rPr lang="de-DE" sz="1200" b="0" dirty="0" err="1"/>
              <a:t>types</a:t>
            </a:r>
            <a:r>
              <a:rPr lang="de-DE" sz="1200" b="0" dirty="0"/>
              <a:t>).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1763688" y="1556792"/>
            <a:ext cx="72008" cy="4238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4016249804"/>
      </p:ext>
    </p:extLst>
  </p:cSld>
  <p:clrMapOvr>
    <a:masterClrMapping/>
  </p:clrMapOvr>
  <p:transition spd="med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6912768" cy="49019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4990" y="5956299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“Flash </a:t>
            </a:r>
            <a:r>
              <a:rPr lang="de-DE" sz="1200" b="0" dirty="0" err="1" smtClean="0"/>
              <a:t>software</a:t>
            </a:r>
            <a:r>
              <a:rPr lang="de-DE" sz="1200" b="0" dirty="0" smtClean="0"/>
              <a:t>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 flipV="1">
            <a:off x="1547664" y="1988840"/>
            <a:ext cx="144016" cy="39674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9961584"/>
      </p:ext>
    </p:extLst>
  </p:cSld>
  <p:clrMapOvr>
    <a:masterClrMapping/>
  </p:clrMapOvr>
  <p:transition spd="med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96752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1) Flash SD-Card</a:t>
            </a:r>
            <a:endParaRPr lang="de-DE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860032" cy="24429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68144" y="17042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The SD </a:t>
            </a:r>
            <a:r>
              <a:rPr lang="de-DE" sz="1200" b="0" dirty="0" err="1" smtClean="0"/>
              <a:t>cardslot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on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rear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side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display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board</a:t>
            </a:r>
            <a:r>
              <a:rPr lang="de-DE" sz="1200" b="0" dirty="0" smtClean="0"/>
              <a:t> A2. </a:t>
            </a:r>
            <a:r>
              <a:rPr lang="de-DE" sz="1200" b="0" dirty="0" err="1" smtClean="0"/>
              <a:t>For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flashing</a:t>
            </a:r>
            <a:r>
              <a:rPr lang="de-DE" sz="1200" b="0" dirty="0" smtClean="0"/>
              <a:t>,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has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be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extracted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from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slot</a:t>
            </a:r>
            <a:r>
              <a:rPr lang="de-DE" sz="1200" b="0" dirty="0" smtClean="0"/>
              <a:t>.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do </a:t>
            </a:r>
            <a:r>
              <a:rPr lang="de-DE" sz="1200" b="0" dirty="0" err="1" smtClean="0"/>
              <a:t>this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dismount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dash</a:t>
            </a:r>
            <a:r>
              <a:rPr lang="de-DE" sz="1200" b="0" dirty="0" smtClean="0"/>
              <a:t>-board (8 </a:t>
            </a:r>
            <a:r>
              <a:rPr lang="de-DE" sz="1200" b="0" dirty="0" err="1" smtClean="0"/>
              <a:t>screws</a:t>
            </a:r>
            <a:r>
              <a:rPr lang="de-DE" sz="1200" b="0" dirty="0" smtClean="0"/>
              <a:t>). </a:t>
            </a:r>
            <a:r>
              <a:rPr lang="de-DE" sz="1200" b="0" dirty="0" err="1" smtClean="0"/>
              <a:t>Then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you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could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take</a:t>
            </a:r>
            <a:r>
              <a:rPr lang="de-DE" sz="1200" b="0" dirty="0" smtClean="0"/>
              <a:t> out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479616" y="52292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/>
              <a:t>SD </a:t>
            </a:r>
            <a:r>
              <a:rPr lang="de-DE" sz="1200" b="0" dirty="0" err="1" smtClean="0"/>
              <a:t>card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slot</a:t>
            </a:r>
            <a:endParaRPr lang="de-DE" sz="1200" b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509120"/>
            <a:ext cx="3374490" cy="1368152"/>
          </a:xfrm>
          <a:prstGeom prst="rect">
            <a:avLst/>
          </a:prstGeom>
        </p:spPr>
      </p:pic>
      <p:cxnSp>
        <p:nvCxnSpPr>
          <p:cNvPr id="8" name="Gerade Verbindung mit Pfeil 7"/>
          <p:cNvCxnSpPr>
            <a:stCxn id="6" idx="0"/>
          </p:cNvCxnSpPr>
          <p:nvPr/>
        </p:nvCxnSpPr>
        <p:spPr bwMode="auto">
          <a:xfrm flipV="1">
            <a:off x="990333" y="4797152"/>
            <a:ext cx="2357531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2411760" y="5890557"/>
            <a:ext cx="1821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err="1" smtClean="0"/>
              <a:t>Rear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side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of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dash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board</a:t>
            </a:r>
            <a:endParaRPr lang="de-DE" sz="1200" b="0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>
            <a:off x="3851920" y="2922290"/>
            <a:ext cx="144016" cy="18748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1053425"/>
      </p:ext>
    </p:extLst>
  </p:cSld>
  <p:clrMapOvr>
    <a:masterClrMapping/>
  </p:clrMapOvr>
  <p:transition spd="med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052736"/>
            <a:ext cx="6499019" cy="46085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Start </a:t>
            </a:r>
            <a:r>
              <a:rPr lang="de-DE" sz="1200" b="0" dirty="0" err="1" smtClean="0"/>
              <a:t>flash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 flipV="1">
            <a:off x="1619672" y="5373216"/>
            <a:ext cx="432048" cy="3850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651798573"/>
      </p:ext>
    </p:extLst>
  </p:cSld>
  <p:clrMapOvr>
    <a:masterClrMapping/>
  </p:clrMapOvr>
  <p:transition spd="med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3" y="756441"/>
            <a:ext cx="7009133" cy="497023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01824" y="5805264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Flash </a:t>
            </a:r>
            <a:r>
              <a:rPr lang="de-DE" sz="1200" b="0" dirty="0" err="1" smtClean="0"/>
              <a:t>process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succesfully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finished</a:t>
            </a:r>
            <a:r>
              <a:rPr lang="de-DE" sz="1200" b="0" dirty="0" smtClean="0"/>
              <a:t>. </a:t>
            </a:r>
            <a:r>
              <a:rPr lang="de-DE" sz="1200" b="0" dirty="0" err="1" smtClean="0"/>
              <a:t>Confirm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</a:t>
            </a:r>
            <a:endParaRPr lang="de-DE" sz="1200" b="0" dirty="0"/>
          </a:p>
        </p:txBody>
      </p:sp>
      <p:cxnSp>
        <p:nvCxnSpPr>
          <p:cNvPr id="6" name="Gerade Verbindung mit Pfeil 5"/>
          <p:cNvCxnSpPr>
            <a:stCxn id="4" idx="0"/>
          </p:cNvCxnSpPr>
          <p:nvPr/>
        </p:nvCxnSpPr>
        <p:spPr bwMode="auto">
          <a:xfrm flipV="1">
            <a:off x="4014192" y="3501008"/>
            <a:ext cx="197768" cy="23042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3783858"/>
      </p:ext>
    </p:extLst>
  </p:cSld>
  <p:clrMapOvr>
    <a:masterClrMapping/>
  </p:clrMapOvr>
  <p:transition spd="med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27584" y="98072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If only update software A1 is carried out. </a:t>
            </a:r>
            <a:r>
              <a:rPr lang="en-US" sz="1200" b="0" dirty="0" smtClean="0"/>
              <a:t>The </a:t>
            </a:r>
            <a:r>
              <a:rPr lang="en-US" sz="1200" b="0" dirty="0"/>
              <a:t>following display appear after the key switch is ON. This means that newer display software is required</a:t>
            </a:r>
            <a:endParaRPr lang="de-DE" sz="1200" b="0" dirty="0"/>
          </a:p>
        </p:txBody>
      </p:sp>
      <p:sp>
        <p:nvSpPr>
          <p:cNvPr id="7" name="Rechteck 6"/>
          <p:cNvSpPr/>
          <p:nvPr/>
        </p:nvSpPr>
        <p:spPr>
          <a:xfrm>
            <a:off x="827584" y="292494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0" dirty="0" err="1" smtClean="0">
                <a:solidFill>
                  <a:srgbClr val="000000"/>
                </a:solidFill>
              </a:rPr>
              <a:t>needed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display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software</a:t>
            </a:r>
            <a:endParaRPr lang="de-DE" sz="1200" b="0" dirty="0" smtClean="0">
              <a:solidFill>
                <a:srgbClr val="000000"/>
              </a:solidFill>
            </a:endParaRPr>
          </a:p>
          <a:p>
            <a:endParaRPr lang="de-DE" sz="800" b="0" dirty="0">
              <a:solidFill>
                <a:srgbClr val="000000"/>
              </a:solidFill>
            </a:endParaRPr>
          </a:p>
          <a:p>
            <a:r>
              <a:rPr lang="de-DE" sz="1200" b="0" dirty="0" err="1" smtClean="0">
                <a:solidFill>
                  <a:srgbClr val="000000"/>
                </a:solidFill>
              </a:rPr>
              <a:t>existing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display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r>
              <a:rPr lang="de-DE" sz="1200" b="0" dirty="0" err="1" smtClean="0">
                <a:solidFill>
                  <a:srgbClr val="000000"/>
                </a:solidFill>
              </a:rPr>
              <a:t>software</a:t>
            </a:r>
            <a:r>
              <a:rPr lang="de-DE" sz="1200" b="0" dirty="0" smtClean="0">
                <a:solidFill>
                  <a:srgbClr val="000000"/>
                </a:solidFill>
              </a:rPr>
              <a:t>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6048672" cy="272190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073580927"/>
      </p:ext>
    </p:extLst>
  </p:cSld>
  <p:clrMapOvr>
    <a:masterClrMapping/>
  </p:clrMapOvr>
  <p:transition spd="med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925"/>
            <a:ext cx="5760640" cy="411231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23528" y="1124744"/>
            <a:ext cx="28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3</a:t>
            </a:r>
            <a:r>
              <a:rPr lang="de-DE" sz="1600" dirty="0" smtClean="0"/>
              <a:t>) </a:t>
            </a:r>
            <a:r>
              <a:rPr lang="de-DE" sz="1600" dirty="0"/>
              <a:t>Check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/>
              <a:t>versions</a:t>
            </a:r>
            <a:endParaRPr lang="de-DE" sz="160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2843808" y="4365104"/>
            <a:ext cx="1368152" cy="13681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“CAN </a:t>
            </a:r>
            <a:r>
              <a:rPr lang="de-DE" sz="1200" b="0" dirty="0" err="1" smtClean="0"/>
              <a:t>Flasher</a:t>
            </a:r>
            <a:r>
              <a:rPr lang="de-DE" sz="1200" b="0" dirty="0" smtClean="0"/>
              <a:t> B175R / B260R / B400R“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in </a:t>
            </a:r>
            <a:r>
              <a:rPr lang="de-DE" sz="1200" b="0" dirty="0" err="1"/>
              <a:t>H</a:t>
            </a:r>
            <a:r>
              <a:rPr lang="de-DE" sz="1200" b="0" dirty="0" err="1" smtClean="0"/>
              <a:t>ako</a:t>
            </a:r>
            <a:r>
              <a:rPr lang="de-DE" sz="1200" b="0" dirty="0" smtClean="0"/>
              <a:t> Diagnosis.</a:t>
            </a:r>
            <a:endParaRPr lang="de-DE" sz="1200" b="0" dirty="0"/>
          </a:p>
        </p:txBody>
      </p:sp>
    </p:spTree>
    <p:extLst>
      <p:ext uri="{BB962C8B-B14F-4D97-AF65-F5344CB8AC3E}">
        <p14:creationId xmlns:p14="http://schemas.microsoft.com/office/powerpoint/2010/main" val="680024395"/>
      </p:ext>
    </p:extLst>
  </p:cSld>
  <p:clrMapOvr>
    <a:masterClrMapping/>
  </p:clrMapOvr>
  <p:transition spd="med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3" y="1052736"/>
            <a:ext cx="6472064" cy="460851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2503" y="579509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Compare the version numbers under "" Display Version: and Software Version: "with the </a:t>
            </a:r>
            <a:r>
              <a:rPr lang="en-US" sz="1200" b="0" dirty="0" smtClean="0"/>
              <a:t>specification (</a:t>
            </a:r>
            <a:r>
              <a:rPr lang="de-DE" sz="1200" b="0" dirty="0"/>
              <a:t>sample B260R, </a:t>
            </a:r>
            <a:r>
              <a:rPr lang="de-DE" sz="1200" b="0" dirty="0" err="1"/>
              <a:t>equal</a:t>
            </a:r>
            <a:r>
              <a:rPr lang="de-DE" sz="1200" b="0" dirty="0"/>
              <a:t> </a:t>
            </a:r>
            <a:r>
              <a:rPr lang="de-DE" sz="1200" b="0" dirty="0" err="1"/>
              <a:t>for</a:t>
            </a:r>
            <a:r>
              <a:rPr lang="de-DE" sz="1200" b="0" dirty="0"/>
              <a:t> all </a:t>
            </a:r>
            <a:r>
              <a:rPr lang="de-DE" sz="1200" b="0" dirty="0" err="1"/>
              <a:t>types</a:t>
            </a:r>
            <a:r>
              <a:rPr lang="en-US" sz="1200" b="0" dirty="0" smtClean="0"/>
              <a:t>)</a:t>
            </a:r>
            <a:endParaRPr lang="de-DE" sz="1200" b="0" dirty="0"/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H="1" flipV="1">
            <a:off x="2771800" y="2996952"/>
            <a:ext cx="1453071" cy="2798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2987824" y="2636912"/>
            <a:ext cx="2664296" cy="31581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995932" y="6254857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220826928"/>
      </p:ext>
    </p:extLst>
  </p:cSld>
  <p:clrMapOvr>
    <a:masterClrMapping/>
  </p:clrMapOvr>
  <p:transition spd="med"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635896" cy="16361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5"/>
            <a:ext cx="3635896" cy="16361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3635896" cy="16361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72000" y="980728"/>
            <a:ext cx="34789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Alternative method </a:t>
            </a:r>
            <a:r>
              <a:rPr lang="en-US" sz="1200" b="0" dirty="0"/>
              <a:t>to check </a:t>
            </a:r>
            <a:r>
              <a:rPr lang="en-US" sz="1200" b="0" dirty="0" smtClean="0"/>
              <a:t>versions </a:t>
            </a:r>
            <a:r>
              <a:rPr lang="de-DE" sz="1200" b="0" dirty="0" smtClean="0"/>
              <a:t>(sample </a:t>
            </a:r>
            <a:r>
              <a:rPr lang="de-DE" sz="1200" b="0" dirty="0"/>
              <a:t>B260R, </a:t>
            </a:r>
            <a:r>
              <a:rPr lang="de-DE" sz="1200" b="0" dirty="0" err="1"/>
              <a:t>equal</a:t>
            </a:r>
            <a:r>
              <a:rPr lang="de-DE" sz="1200" b="0" dirty="0"/>
              <a:t> </a:t>
            </a:r>
            <a:r>
              <a:rPr lang="de-DE" sz="1200" b="0" dirty="0" err="1"/>
              <a:t>for</a:t>
            </a:r>
            <a:r>
              <a:rPr lang="de-DE" sz="1200" b="0" dirty="0"/>
              <a:t> all </a:t>
            </a:r>
            <a:r>
              <a:rPr lang="de-DE" sz="1200" b="0" dirty="0" err="1"/>
              <a:t>types</a:t>
            </a:r>
            <a:r>
              <a:rPr lang="de-DE" sz="1200" b="0" dirty="0"/>
              <a:t>)</a:t>
            </a:r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r>
              <a:rPr lang="en-US" sz="1200" b="0" dirty="0" smtClean="0"/>
              <a:t>“Rotate” </a:t>
            </a:r>
            <a:r>
              <a:rPr lang="en-US" sz="1200" b="0" dirty="0"/>
              <a:t>until green arrow on red </a:t>
            </a:r>
            <a:r>
              <a:rPr lang="en-US" sz="1200" b="0" dirty="0" smtClean="0"/>
              <a:t>background confirm </a:t>
            </a:r>
            <a:r>
              <a:rPr lang="en-US" sz="1200" b="0" dirty="0"/>
              <a:t>by “Pressing” </a:t>
            </a:r>
            <a:r>
              <a:rPr lang="en-US" sz="1200" b="0" dirty="0" smtClean="0"/>
              <a:t>rotary </a:t>
            </a:r>
            <a:r>
              <a:rPr lang="en-US" sz="1200" b="0" dirty="0"/>
              <a:t>push button</a:t>
            </a:r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r>
              <a:rPr lang="en-US" sz="1200" b="0" dirty="0"/>
              <a:t>"Rotate" until the information field is framed in </a:t>
            </a:r>
            <a:r>
              <a:rPr lang="en-US" sz="1200" b="0" dirty="0" smtClean="0"/>
              <a:t>yellow confirm </a:t>
            </a:r>
            <a:r>
              <a:rPr lang="en-US" sz="1200" b="0" dirty="0"/>
              <a:t>by </a:t>
            </a:r>
            <a:r>
              <a:rPr lang="en-US" sz="1200" b="0" dirty="0" smtClean="0"/>
              <a:t>“Pressing</a:t>
            </a:r>
            <a:r>
              <a:rPr lang="en-US" sz="1200" b="0" dirty="0"/>
              <a:t>” </a:t>
            </a:r>
            <a:r>
              <a:rPr lang="de-DE" sz="1200" b="0" dirty="0" err="1" smtClean="0"/>
              <a:t>rotary</a:t>
            </a:r>
            <a:r>
              <a:rPr lang="de-DE" sz="1200" b="0" dirty="0" smtClean="0"/>
              <a:t> </a:t>
            </a:r>
            <a:r>
              <a:rPr lang="de-DE" sz="1200" b="0" dirty="0"/>
              <a:t>push </a:t>
            </a:r>
            <a:r>
              <a:rPr lang="de-DE" sz="1200" b="0" dirty="0" err="1"/>
              <a:t>button</a:t>
            </a:r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 smtClean="0"/>
          </a:p>
          <a:p>
            <a:r>
              <a:rPr lang="de-DE" sz="1200" b="0" i="1" dirty="0"/>
              <a:t>(sample B260R, </a:t>
            </a:r>
            <a:r>
              <a:rPr lang="de-DE" sz="1200" b="0" i="1" dirty="0" err="1"/>
              <a:t>equal</a:t>
            </a:r>
            <a:r>
              <a:rPr lang="de-DE" sz="1200" b="0" i="1" dirty="0"/>
              <a:t> </a:t>
            </a:r>
            <a:r>
              <a:rPr lang="de-DE" sz="1200" b="0" i="1" dirty="0" err="1"/>
              <a:t>for</a:t>
            </a:r>
            <a:r>
              <a:rPr lang="de-DE" sz="1200" b="0" i="1" dirty="0"/>
              <a:t> all </a:t>
            </a:r>
            <a:r>
              <a:rPr lang="de-DE" sz="1200" b="0" i="1" dirty="0" err="1"/>
              <a:t>types</a:t>
            </a:r>
            <a:r>
              <a:rPr lang="de-DE" sz="1200" b="0" i="1" dirty="0"/>
              <a:t>)</a:t>
            </a:r>
          </a:p>
          <a:p>
            <a:r>
              <a:rPr lang="en-US" sz="1200" b="0" dirty="0" smtClean="0"/>
              <a:t>Serial </a:t>
            </a:r>
            <a:r>
              <a:rPr lang="en-US" sz="1200" b="0" dirty="0"/>
              <a:t>number of the </a:t>
            </a:r>
            <a:r>
              <a:rPr lang="en-US" sz="1200" b="0" dirty="0" smtClean="0"/>
              <a:t>machine</a:t>
            </a:r>
          </a:p>
          <a:p>
            <a:r>
              <a:rPr lang="en-US" sz="1200" b="0" dirty="0" smtClean="0"/>
              <a:t>Display version</a:t>
            </a:r>
          </a:p>
          <a:p>
            <a:r>
              <a:rPr lang="en-US" sz="1200" b="0" dirty="0" smtClean="0"/>
              <a:t>Front </a:t>
            </a:r>
            <a:r>
              <a:rPr lang="en-US" sz="1200" b="0" dirty="0"/>
              <a:t>wheel drive control </a:t>
            </a:r>
            <a:r>
              <a:rPr lang="en-US" sz="1200" b="0" dirty="0" smtClean="0"/>
              <a:t>version</a:t>
            </a:r>
          </a:p>
          <a:p>
            <a:r>
              <a:rPr lang="en-US" sz="1200" b="0" dirty="0" smtClean="0"/>
              <a:t>Rear wheels </a:t>
            </a:r>
            <a:r>
              <a:rPr lang="en-US" sz="1200" b="0" dirty="0"/>
              <a:t>drive control </a:t>
            </a:r>
            <a:r>
              <a:rPr lang="en-US" sz="1200" b="0" dirty="0" smtClean="0"/>
              <a:t>version</a:t>
            </a:r>
          </a:p>
          <a:p>
            <a:r>
              <a:rPr lang="en-US" sz="1200" b="0" dirty="0" smtClean="0"/>
              <a:t>Main </a:t>
            </a:r>
            <a:r>
              <a:rPr lang="en-US" sz="1200" b="0" dirty="0"/>
              <a:t>board (A1) </a:t>
            </a:r>
            <a:r>
              <a:rPr lang="en-US" sz="1200" b="0" dirty="0" smtClean="0"/>
              <a:t>version</a:t>
            </a:r>
          </a:p>
          <a:p>
            <a:r>
              <a:rPr lang="en-US" sz="1200" b="0" dirty="0" smtClean="0"/>
              <a:t>Bootloader </a:t>
            </a:r>
            <a:r>
              <a:rPr lang="en-US" sz="1200" b="0" dirty="0"/>
              <a:t>version</a:t>
            </a:r>
            <a:endParaRPr lang="de-DE" sz="1200" b="0" dirty="0" smtClean="0"/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 flipV="1">
            <a:off x="3923928" y="1556792"/>
            <a:ext cx="936104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>
            <a:off x="2627784" y="2060848"/>
            <a:ext cx="72008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3923928" y="3717032"/>
            <a:ext cx="720080" cy="720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H="1" flipV="1">
            <a:off x="1835696" y="3933056"/>
            <a:ext cx="158417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99419226"/>
      </p:ext>
    </p:extLst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2276872"/>
            <a:ext cx="676875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SD-Card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omputer</a:t>
            </a:r>
            <a:r>
              <a:rPr lang="de-DE" dirty="0" smtClean="0"/>
              <a:t> SD-Slot</a:t>
            </a:r>
          </a:p>
          <a:p>
            <a:endParaRPr lang="de-DE" dirty="0"/>
          </a:p>
          <a:p>
            <a:r>
              <a:rPr lang="en-US" sz="1200" b="0" dirty="0"/>
              <a:t>Only one SD drive may be connected, otherwise an error message will </a:t>
            </a:r>
            <a:r>
              <a:rPr lang="en-US" sz="1200" b="0" dirty="0" smtClean="0"/>
              <a:t>appear.</a:t>
            </a:r>
          </a:p>
          <a:p>
            <a:endParaRPr lang="de-DE" sz="1200" b="0" dirty="0"/>
          </a:p>
          <a:p>
            <a:r>
              <a:rPr lang="en-US" sz="1200" b="0" dirty="0"/>
              <a:t>The </a:t>
            </a:r>
            <a:r>
              <a:rPr lang="en-US" sz="1200" b="0" dirty="0" err="1"/>
              <a:t>Hako</a:t>
            </a:r>
            <a:r>
              <a:rPr lang="en-US" sz="1200" b="0" dirty="0"/>
              <a:t> </a:t>
            </a:r>
            <a:r>
              <a:rPr lang="en-US" sz="1200" b="0" dirty="0" smtClean="0"/>
              <a:t>Diagnosis </a:t>
            </a:r>
            <a:r>
              <a:rPr lang="en-US" sz="1200" b="0" dirty="0"/>
              <a:t>must be connected to an interface. A connection to the machine is not necessary.</a:t>
            </a:r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endParaRPr lang="de-DE" sz="1200" b="0" dirty="0" smtClean="0"/>
          </a:p>
          <a:p>
            <a:endParaRPr lang="de-DE" sz="1200" b="0" dirty="0"/>
          </a:p>
          <a:p>
            <a:r>
              <a:rPr lang="en-US" sz="1000" b="0" i="1" dirty="0"/>
              <a:t>Depending on whether not connected or connected </a:t>
            </a:r>
            <a:r>
              <a:rPr lang="en-US" sz="1000" b="0" i="1" dirty="0" smtClean="0"/>
              <a:t>follow </a:t>
            </a:r>
            <a:r>
              <a:rPr lang="en-US" sz="1000" b="0" i="1" dirty="0"/>
              <a:t>the </a:t>
            </a:r>
            <a:r>
              <a:rPr lang="en-US" sz="1000" b="0" i="1" dirty="0" smtClean="0"/>
              <a:t>steps</a:t>
            </a:r>
          </a:p>
          <a:p>
            <a:r>
              <a:rPr lang="en-US" sz="1000" b="0" i="1" dirty="0" smtClean="0"/>
              <a:t>Interface </a:t>
            </a:r>
            <a:r>
              <a:rPr lang="en-US" sz="1000" b="0" i="1" dirty="0"/>
              <a:t>is not connected to the machine </a:t>
            </a:r>
            <a:r>
              <a:rPr lang="en-US" sz="1000" b="0" i="1" dirty="0" smtClean="0"/>
              <a:t>	or</a:t>
            </a:r>
          </a:p>
          <a:p>
            <a:r>
              <a:rPr lang="en-US" sz="1000" b="0" i="1" dirty="0" smtClean="0"/>
              <a:t>Interface </a:t>
            </a:r>
            <a:r>
              <a:rPr lang="en-US" sz="1000" b="0" i="1" dirty="0"/>
              <a:t>is connected to machine </a:t>
            </a:r>
            <a:r>
              <a:rPr lang="en-US" sz="1000" b="0" i="1" dirty="0" smtClean="0"/>
              <a:t>	</a:t>
            </a:r>
            <a:endParaRPr lang="de-DE" sz="1000" b="0" i="1" dirty="0"/>
          </a:p>
        </p:txBody>
      </p:sp>
    </p:spTree>
    <p:extLst>
      <p:ext uri="{BB962C8B-B14F-4D97-AF65-F5344CB8AC3E}">
        <p14:creationId xmlns:p14="http://schemas.microsoft.com/office/powerpoint/2010/main" val="1334860520"/>
      </p:ext>
    </p:extLst>
  </p:cSld>
  <p:clrMapOvr>
    <a:masterClrMapping/>
  </p:clrMapOvr>
  <p:transition spd="med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6624736" cy="47291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“CAN </a:t>
            </a:r>
            <a:r>
              <a:rPr lang="de-DE" sz="1200" b="0" dirty="0" err="1" smtClean="0"/>
              <a:t>Flasher</a:t>
            </a:r>
            <a:r>
              <a:rPr lang="de-DE" sz="1200" b="0" dirty="0" smtClean="0"/>
              <a:t> B175R / B260R / B400R“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 in </a:t>
            </a:r>
            <a:r>
              <a:rPr lang="de-DE" sz="1200" b="0" dirty="0" err="1"/>
              <a:t>H</a:t>
            </a:r>
            <a:r>
              <a:rPr lang="de-DE" sz="1200" b="0" dirty="0" err="1" smtClean="0"/>
              <a:t>ako</a:t>
            </a:r>
            <a:r>
              <a:rPr lang="de-DE" sz="1200" b="0" dirty="0" smtClean="0"/>
              <a:t> Diagnosis.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4499992" y="4221088"/>
            <a:ext cx="360040" cy="1505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10241"/>
      </p:ext>
    </p:extLst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268760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smtClean="0"/>
              <a:t>a) Interface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not </a:t>
            </a:r>
            <a:r>
              <a:rPr lang="de-DE" sz="1200" b="0" dirty="0" err="1" smtClean="0"/>
              <a:t>connected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machine</a:t>
            </a:r>
            <a:endParaRPr lang="de-DE" sz="1200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5652120" cy="380827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By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choosing</a:t>
            </a:r>
            <a:r>
              <a:rPr lang="de-DE" sz="1200" b="0" dirty="0" smtClean="0"/>
              <a:t> “OK</a:t>
            </a:r>
            <a:r>
              <a:rPr lang="en-US" sz="1200" b="0" dirty="0"/>
              <a:t> </a:t>
            </a:r>
            <a:r>
              <a:rPr lang="en-US" sz="1200" b="0" dirty="0" smtClean="0"/>
              <a:t>“ the </a:t>
            </a:r>
            <a:r>
              <a:rPr lang="en-US" sz="1200" b="0" dirty="0"/>
              <a:t>search process is canceled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2051720" y="5301208"/>
            <a:ext cx="403244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5414475"/>
      </p:ext>
    </p:extLst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4" y="764704"/>
            <a:ext cx="6837698" cy="48965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“Write </a:t>
            </a:r>
            <a:r>
              <a:rPr lang="de-DE" sz="1200" b="0" dirty="0" err="1" smtClean="0"/>
              <a:t>micro</a:t>
            </a:r>
            <a:r>
              <a:rPr lang="de-DE" sz="1200" b="0" dirty="0" smtClean="0"/>
              <a:t> SD Card“ </a:t>
            </a:r>
            <a:r>
              <a:rPr lang="de-DE" sz="1200" b="0" dirty="0" err="1" smtClean="0"/>
              <a:t>program</a:t>
            </a:r>
            <a:r>
              <a:rPr lang="de-DE" sz="1200" b="0" dirty="0" smtClean="0"/>
              <a:t>.</a:t>
            </a:r>
            <a:endParaRPr lang="de-DE" sz="1200" b="0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1691680" y="3573016"/>
            <a:ext cx="3384376" cy="2160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880513"/>
      </p:ext>
    </p:extLst>
  </p:cSld>
  <p:clrMapOvr>
    <a:masterClrMapping/>
  </p:clrMapOvr>
  <p:transition spd="med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90395"/>
            <a:ext cx="6912768" cy="492910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63588" y="5809362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corresponding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machine</a:t>
            </a:r>
            <a:r>
              <a:rPr lang="de-DE" sz="1200" b="0" dirty="0"/>
              <a:t> </a:t>
            </a:r>
            <a:r>
              <a:rPr lang="de-DE" sz="1200" b="0" dirty="0" err="1" smtClean="0"/>
              <a:t>and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start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flashing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with</a:t>
            </a:r>
            <a:r>
              <a:rPr lang="de-DE" sz="1200" b="0" dirty="0" smtClean="0"/>
              <a:t> “OK“.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 flipV="1">
            <a:off x="1187624" y="3861048"/>
            <a:ext cx="1080120" cy="19483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1475656" y="5411867"/>
            <a:ext cx="3312368" cy="2769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880350902"/>
      </p:ext>
    </p:extLst>
  </p:cSld>
  <p:clrMapOvr>
    <a:masterClrMapping/>
  </p:clrMapOvr>
  <p:transition spd="med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7" y="1371122"/>
            <a:ext cx="6251785" cy="443319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12503" y="5795092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menue</a:t>
            </a:r>
            <a:r>
              <a:rPr lang="de-DE" sz="1200" b="0" dirty="0" smtClean="0"/>
              <a:t> “System“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1691680" y="2060848"/>
            <a:ext cx="72008" cy="3717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912503" y="1133357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b</a:t>
            </a:r>
            <a:r>
              <a:rPr lang="de-DE" sz="1200" b="0" dirty="0" smtClean="0"/>
              <a:t>) Interface </a:t>
            </a:r>
            <a:r>
              <a:rPr lang="de-DE" sz="1200" b="0" dirty="0" err="1" smtClean="0"/>
              <a:t>is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connected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to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machine</a:t>
            </a:r>
            <a:r>
              <a:rPr lang="de-DE" sz="1200" b="0" dirty="0" smtClean="0"/>
              <a:t> (sample B260R, </a:t>
            </a:r>
            <a:r>
              <a:rPr lang="de-DE" sz="1200" b="0" dirty="0" err="1" smtClean="0"/>
              <a:t>equal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for</a:t>
            </a:r>
            <a:r>
              <a:rPr lang="de-DE" sz="1200" b="0" dirty="0" smtClean="0"/>
              <a:t> all </a:t>
            </a:r>
            <a:r>
              <a:rPr lang="de-DE" sz="1200" b="0" dirty="0" err="1" smtClean="0"/>
              <a:t>types</a:t>
            </a:r>
            <a:r>
              <a:rPr lang="de-DE" sz="1200" b="0" dirty="0" smtClean="0"/>
              <a:t>)</a:t>
            </a:r>
            <a:endParaRPr lang="de-DE" sz="1200" b="0" dirty="0"/>
          </a:p>
        </p:txBody>
      </p:sp>
      <p:sp>
        <p:nvSpPr>
          <p:cNvPr id="7" name="Textfeld 6"/>
          <p:cNvSpPr txBox="1"/>
          <p:nvPr/>
        </p:nvSpPr>
        <p:spPr>
          <a:xfrm>
            <a:off x="1043608" y="6165304"/>
            <a:ext cx="39837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1" dirty="0"/>
              <a:t>* The software versions shown here may differ, as the document is only a snapshot</a:t>
            </a:r>
            <a:endParaRPr lang="de-DE" sz="800" b="0" i="1" dirty="0"/>
          </a:p>
        </p:txBody>
      </p:sp>
    </p:spTree>
    <p:extLst>
      <p:ext uri="{BB962C8B-B14F-4D97-AF65-F5344CB8AC3E}">
        <p14:creationId xmlns:p14="http://schemas.microsoft.com/office/powerpoint/2010/main" val="3154633501"/>
      </p:ext>
    </p:extLst>
  </p:cSld>
  <p:clrMapOvr>
    <a:masterClrMapping/>
  </p:clrMapOvr>
  <p:transition spd="med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8" y="908720"/>
            <a:ext cx="6794385" cy="481795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99592" y="5726678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 err="1" smtClean="0"/>
              <a:t>Choose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the</a:t>
            </a:r>
            <a:r>
              <a:rPr lang="de-DE" sz="1200" b="0" dirty="0" smtClean="0"/>
              <a:t> </a:t>
            </a:r>
            <a:r>
              <a:rPr lang="de-DE" sz="1200" b="0" dirty="0" err="1" smtClean="0"/>
              <a:t>programm</a:t>
            </a:r>
            <a:r>
              <a:rPr lang="de-DE" sz="1200" b="0" dirty="0" smtClean="0"/>
              <a:t> “SD-Karte </a:t>
            </a:r>
            <a:r>
              <a:rPr lang="de-DE" sz="1200" b="0" dirty="0" err="1" smtClean="0"/>
              <a:t>flashen</a:t>
            </a:r>
            <a:r>
              <a:rPr lang="de-DE" sz="1200" b="0" dirty="0" smtClean="0"/>
              <a:t>“.</a:t>
            </a:r>
            <a:endParaRPr lang="de-DE" sz="1200" b="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2051720" y="1916832"/>
            <a:ext cx="1512168" cy="38098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5450482"/>
      </p:ext>
    </p:extLst>
  </p:cSld>
  <p:clrMapOvr>
    <a:masterClrMapping/>
  </p:clrMapOvr>
  <p:transition spd="med">
    <p:pull dir="rd"/>
  </p:transition>
</p:sld>
</file>

<file path=ppt/theme/theme1.xml><?xml version="1.0" encoding="utf-8"?>
<a:theme xmlns:a="http://schemas.openxmlformats.org/drawingml/2006/main" name="Präsentation_MSW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000000"/>
      </a:hlink>
      <a:folHlink>
        <a:srgbClr val="B2B2B2"/>
      </a:folHlink>
    </a:clrScheme>
    <a:fontScheme name="Präsentation_MSW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äsentation_MSW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MSW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MSW1 8">
        <a:dk1>
          <a:srgbClr val="000000"/>
        </a:dk1>
        <a:lt1>
          <a:srgbClr val="FFFFCC"/>
        </a:lt1>
        <a:dk2>
          <a:srgbClr val="005C9A"/>
        </a:dk2>
        <a:lt2>
          <a:srgbClr val="CCFFFF"/>
        </a:lt2>
        <a:accent1>
          <a:srgbClr val="FF9900"/>
        </a:accent1>
        <a:accent2>
          <a:srgbClr val="FFCCCC"/>
        </a:accent2>
        <a:accent3>
          <a:srgbClr val="AAB5CA"/>
        </a:accent3>
        <a:accent4>
          <a:srgbClr val="DADAAE"/>
        </a:accent4>
        <a:accent5>
          <a:srgbClr val="FFCAAA"/>
        </a:accent5>
        <a:accent6>
          <a:srgbClr val="E7B9B9"/>
        </a:accent6>
        <a:hlink>
          <a:srgbClr val="FF330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F:\benutzervorlagen\powerpoint\Präsentation_MSW1.pot</Template>
  <TotalTime>0</TotalTime>
  <Words>732</Words>
  <Application>Microsoft Office PowerPoint</Application>
  <PresentationFormat>Bildschirmpräsentation (4:3)</PresentationFormat>
  <Paragraphs>111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Präsentation_MSW1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</dc:title>
  <dc:creator>A. Bause</dc:creator>
  <cp:lastModifiedBy>Microsoft-Konto</cp:lastModifiedBy>
  <cp:revision>335</cp:revision>
  <cp:lastPrinted>2010-05-04T12:42:19Z</cp:lastPrinted>
  <dcterms:created xsi:type="dcterms:W3CDTF">2004-04-16T11:40:34Z</dcterms:created>
  <dcterms:modified xsi:type="dcterms:W3CDTF">2021-07-14T12:04:20Z</dcterms:modified>
</cp:coreProperties>
</file>